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0" r:id="rId2"/>
    <p:sldId id="266" r:id="rId3"/>
    <p:sldId id="267" r:id="rId4"/>
    <p:sldId id="262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0B624-E956-4F05-81C3-4E0FA2666AC5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352D5-E637-47EC-8CF4-7E5BC0621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1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659" y="1057529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C12AF-5B1C-41AE-B445-07B106A85AAC}" type="datetime1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Title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 Page </a:t>
            </a:r>
            <a:fld id="{70351435-02EB-4B62-830E-E71EE5710B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292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Title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485659" y="64614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5C12AF-5B1C-41AE-B445-07B106A85AAC}" type="datetime1">
              <a:rPr lang="en-US" smtClean="0"/>
              <a:pPr/>
              <a:t>10/8/2018</a:t>
            </a:fld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86355" y="6462598"/>
            <a:ext cx="2743200" cy="365125"/>
          </a:xfrm>
        </p:spPr>
        <p:txBody>
          <a:bodyPr/>
          <a:lstStyle/>
          <a:p>
            <a:r>
              <a:rPr lang="en-US" dirty="0" smtClean="0"/>
              <a:t> Page </a:t>
            </a:r>
            <a:fld id="{70351435-02EB-4B62-830E-E71EE5710B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130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659" y="64614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tx1"/>
                </a:solidFill>
              </a:defRPr>
            </a:lvl1pPr>
          </a:lstStyle>
          <a:p>
            <a:fld id="{30819B25-D70D-48EB-AB86-5A5300FCA7F3}" type="datetime1">
              <a:rPr lang="en-US" smtClean="0"/>
              <a:t>10/8/2018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86355" y="64625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Page </a:t>
            </a:r>
            <a:fld id="{70351435-02EB-4B62-830E-E71EE5710BC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243" y="132202"/>
            <a:ext cx="2135312" cy="5398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5" y="176543"/>
            <a:ext cx="2115495" cy="45114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099" y="306903"/>
            <a:ext cx="6609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Title</a:t>
            </a:r>
            <a:r>
              <a:rPr lang="en-US" sz="3600" dirty="0" smtClean="0"/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0654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1000</a:t>
            </a:r>
            <a:r>
              <a:rPr lang="fr-FR" dirty="0" smtClean="0">
                <a:solidFill>
                  <a:schemeClr val="bg1"/>
                </a:solidFill>
              </a:rPr>
              <a:t>°C </a:t>
            </a:r>
            <a:r>
              <a:rPr lang="en-US" dirty="0" smtClean="0">
                <a:solidFill>
                  <a:schemeClr val="bg1"/>
                </a:solidFill>
              </a:rPr>
              <a:t>_ 5h _ </a:t>
            </a:r>
            <a:r>
              <a:rPr lang="en-US" dirty="0" smtClean="0">
                <a:solidFill>
                  <a:schemeClr val="bg1"/>
                </a:solidFill>
              </a:rPr>
              <a:t>Water Quenching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70351435-02EB-4B62-830E-E71EE5710BC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67" y="1393777"/>
            <a:ext cx="5852160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95" y="1393777"/>
            <a:ext cx="585216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" t="3294" r="7232" b="7764"/>
          <a:stretch/>
        </p:blipFill>
        <p:spPr>
          <a:xfrm>
            <a:off x="4582508" y="3700798"/>
            <a:ext cx="3654536" cy="2834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7" t="3294" r="7233" b="7294"/>
          <a:stretch/>
        </p:blipFill>
        <p:spPr>
          <a:xfrm>
            <a:off x="4594612" y="781330"/>
            <a:ext cx="3630328" cy="283464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Edge finding and growth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70351435-02EB-4B62-830E-E71EE5710BC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3067" y="798677"/>
            <a:ext cx="6096000" cy="64633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clear; close </a:t>
            </a:r>
            <a:r>
              <a:rPr lang="en-US" dirty="0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fname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=(</a:t>
            </a:r>
            <a:r>
              <a:rPr lang="en-US" dirty="0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'1000C5hAC_800x'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imread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sprintf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'%s.</a:t>
            </a:r>
            <a:r>
              <a:rPr lang="en-US" dirty="0" err="1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tif</a:t>
            </a:r>
            <a:r>
              <a:rPr lang="en-US" dirty="0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fname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[h, w] = size(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find </a:t>
            </a:r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edge (Sobel method</a:t>
            </a:r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dirty="0"/>
              <a:t>s =</a:t>
            </a:r>
            <a:r>
              <a:rPr lang="en-US" dirty="0" err="1"/>
              <a:t>imsharpen</a:t>
            </a:r>
            <a:r>
              <a:rPr lang="en-US" dirty="0"/>
              <a:t>(</a:t>
            </a:r>
            <a:r>
              <a:rPr lang="en-US" dirty="0" err="1"/>
              <a:t>imgaussfilt</a:t>
            </a:r>
            <a:r>
              <a:rPr lang="en-US" dirty="0"/>
              <a:t>(i,3),'amount',100</a:t>
            </a:r>
            <a:r>
              <a:rPr lang="en-US" dirty="0" smtClean="0"/>
              <a:t>);</a:t>
            </a:r>
            <a:endParaRPr lang="en-US" dirty="0">
              <a:solidFill>
                <a:srgbClr val="228B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e=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edge(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grow </a:t>
            </a:r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edges</a:t>
            </a:r>
            <a:endParaRPr lang="en-US" dirty="0">
              <a:solidFill>
                <a:srgbClr val="228B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d=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imdilate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e,strel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'disk'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,3));</a:t>
            </a:r>
          </a:p>
          <a:p>
            <a:endParaRPr lang="en-US" dirty="0" smtClean="0">
              <a:solidFill>
                <a:srgbClr val="228B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</a:t>
            </a:r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remove </a:t>
            </a:r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</a:t>
            </a:r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</a:t>
            </a:r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 </a:t>
            </a:r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pixel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op= </a:t>
            </a:r>
            <a:r>
              <a:rPr lang="en-US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bwareaopen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(d,150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Fill lamellae (close edges) </a:t>
            </a:r>
            <a:endParaRPr lang="en-US" dirty="0">
              <a:solidFill>
                <a:srgbClr val="228B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cl=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imclose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op,strel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'disk'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,3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));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</a:t>
            </a:r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fill white</a:t>
            </a:r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(closed)</a:t>
            </a:r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grain</a:t>
            </a:r>
          </a:p>
          <a:p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~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bwareaopen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(~cl,150000);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48048" y="2962553"/>
            <a:ext cx="2106038" cy="24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80940" y="2635603"/>
            <a:ext cx="5316887" cy="8955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803035" y="4410635"/>
            <a:ext cx="1602369" cy="160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201067" y="5118118"/>
            <a:ext cx="5196760" cy="1208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5" t="3294" r="7232" b="7294"/>
          <a:stretch/>
        </p:blipFill>
        <p:spPr>
          <a:xfrm>
            <a:off x="8397827" y="781330"/>
            <a:ext cx="3625355" cy="28346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5" t="3293" r="7232" b="7138"/>
          <a:stretch/>
        </p:blipFill>
        <p:spPr>
          <a:xfrm>
            <a:off x="8397827" y="3700798"/>
            <a:ext cx="3619006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18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46338" y="864489"/>
            <a:ext cx="3622041" cy="2834640"/>
            <a:chOff x="3246392" y="1056893"/>
            <a:chExt cx="3622041" cy="28346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5" t="16941" r="7162" b="20941"/>
            <a:stretch/>
          </p:blipFill>
          <p:spPr>
            <a:xfrm>
              <a:off x="3246392" y="1056893"/>
              <a:ext cx="3622041" cy="2834640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4341298" y="1777901"/>
              <a:ext cx="914400" cy="6400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804827" y="3955295"/>
            <a:ext cx="2711306" cy="2286000"/>
            <a:chOff x="4035584" y="3501800"/>
            <a:chExt cx="3362020" cy="283464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31" t="35467" r="49509" b="54396"/>
            <a:stretch/>
          </p:blipFill>
          <p:spPr>
            <a:xfrm>
              <a:off x="4035584" y="3501800"/>
              <a:ext cx="3362020" cy="2834640"/>
            </a:xfrm>
            <a:prstGeom prst="rect">
              <a:avLst/>
            </a:prstGeom>
          </p:spPr>
        </p:pic>
        <p:sp>
          <p:nvSpPr>
            <p:cNvPr id="19" name="Oval 18"/>
            <p:cNvSpPr/>
            <p:nvPr/>
          </p:nvSpPr>
          <p:spPr>
            <a:xfrm>
              <a:off x="4667142" y="4020609"/>
              <a:ext cx="274320" cy="2743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Closing of the edge or grain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70351435-02EB-4B62-830E-E71EE5710BC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246680" y="2234425"/>
            <a:ext cx="3251096" cy="2893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 closing of the edges</a:t>
            </a:r>
          </a:p>
          <a:p>
            <a:endParaRPr lang="en-US" dirty="0" smtClean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</a:t>
            </a:r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fill white (closed) </a:t>
            </a:r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grain</a:t>
            </a:r>
          </a:p>
          <a:p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~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bwareaopen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(~cl,150000);</a:t>
            </a:r>
          </a:p>
          <a:p>
            <a:endParaRPr lang="en-US" dirty="0" smtClean="0">
              <a:solidFill>
                <a:srgbClr val="228B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  Erosion </a:t>
            </a:r>
            <a:endParaRPr lang="en-US" dirty="0">
              <a:solidFill>
                <a:srgbClr val="228B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G=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imerode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F,strel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'disk</a:t>
            </a:r>
            <a:r>
              <a:rPr lang="en-US" dirty="0" smtClean="0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,3));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remove </a:t>
            </a:r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than </a:t>
            </a:r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 </a:t>
            </a:r>
            <a:r>
              <a:rPr lang="en-US" dirty="0" smtClean="0">
                <a:solidFill>
                  <a:srgbClr val="228B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pixel</a:t>
            </a:r>
            <a:endParaRPr lang="en-US" dirty="0">
              <a:solidFill>
                <a:srgbClr val="228B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H= </a:t>
            </a:r>
            <a:r>
              <a:rPr lang="en-US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bwareaopen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(G,100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977801" y="4216998"/>
            <a:ext cx="1250522" cy="7368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9" idx="6"/>
          </p:cNvCxnSpPr>
          <p:nvPr/>
        </p:nvCxnSpPr>
        <p:spPr>
          <a:xfrm flipH="1">
            <a:off x="1535374" y="2643971"/>
            <a:ext cx="2889389" cy="18403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7" t="3294" r="7351" b="7451"/>
          <a:stretch/>
        </p:blipFill>
        <p:spPr>
          <a:xfrm>
            <a:off x="8393219" y="2263655"/>
            <a:ext cx="3631726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78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53" y="3879000"/>
            <a:ext cx="3291840" cy="246888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Sharpening of </a:t>
            </a:r>
            <a:r>
              <a:rPr lang="el-GR" dirty="0" smtClean="0">
                <a:solidFill>
                  <a:schemeClr val="bg1"/>
                </a:solidFill>
              </a:rPr>
              <a:t>β</a:t>
            </a:r>
            <a:r>
              <a:rPr lang="en-US" dirty="0" smtClean="0">
                <a:solidFill>
                  <a:schemeClr val="bg1"/>
                </a:solidFill>
              </a:rPr>
              <a:t> and </a:t>
            </a:r>
            <a:r>
              <a:rPr lang="el-GR" dirty="0" smtClean="0">
                <a:solidFill>
                  <a:schemeClr val="bg1"/>
                </a:solidFill>
              </a:rPr>
              <a:t>α</a:t>
            </a:r>
            <a:r>
              <a:rPr lang="en-US" dirty="0" smtClean="0">
                <a:solidFill>
                  <a:schemeClr val="bg1"/>
                </a:solidFill>
              </a:rPr>
              <a:t>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70351435-02EB-4B62-830E-E71EE5710BC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3069" y="2153180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[H]</a:t>
            </a:r>
            <a:endParaRPr lang="en-US" sz="2000" b="1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283947" y="3882138"/>
            <a:ext cx="1315623" cy="6575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979240" y="3882136"/>
            <a:ext cx="4377365" cy="17878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1922" y="377682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%% Gaussian </a:t>
            </a:r>
            <a:r>
              <a:rPr lang="en-US" dirty="0" smtClean="0">
                <a:solidFill>
                  <a:srgbClr val="00B050"/>
                </a:solidFill>
              </a:rPr>
              <a:t>smoothing of initial image</a:t>
            </a:r>
            <a:endParaRPr lang="en-US" dirty="0">
              <a:solidFill>
                <a:srgbClr val="228B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=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imgaussfilt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(i,1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0 value for </a:t>
            </a:r>
            <a:r>
              <a:rPr lang="el-GR" dirty="0" smtClean="0">
                <a:solidFill>
                  <a:srgbClr val="00B050"/>
                </a:solidFill>
              </a:rPr>
              <a:t>α</a:t>
            </a:r>
            <a:r>
              <a:rPr lang="en-US" dirty="0" smtClean="0">
                <a:solidFill>
                  <a:srgbClr val="00B050"/>
                </a:solidFill>
              </a:rPr>
              <a:t> phase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a(~H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)=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%% Sharpening of the </a:t>
            </a:r>
            <a:r>
              <a:rPr lang="en-US" dirty="0">
                <a:solidFill>
                  <a:srgbClr val="00B050"/>
                </a:solidFill>
              </a:rPr>
              <a:t>β and </a:t>
            </a:r>
            <a:r>
              <a:rPr lang="el-GR" dirty="0">
                <a:solidFill>
                  <a:srgbClr val="00B050"/>
                </a:solidFill>
              </a:rPr>
              <a:t>α</a:t>
            </a:r>
            <a:r>
              <a:rPr lang="en-US" dirty="0" smtClean="0">
                <a:solidFill>
                  <a:srgbClr val="00B050"/>
                </a:solidFill>
              </a:rPr>
              <a:t>2 </a:t>
            </a:r>
            <a:r>
              <a:rPr lang="en-US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phase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amount=8;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 =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imsharpen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a,</a:t>
            </a:r>
            <a:r>
              <a:rPr lang="en-US" dirty="0" err="1">
                <a:solidFill>
                  <a:srgbClr val="A02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'amount'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,amount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888" y="3879000"/>
            <a:ext cx="3291840" cy="24688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7" t="3294" r="7351" b="7451"/>
          <a:stretch/>
        </p:blipFill>
        <p:spPr>
          <a:xfrm>
            <a:off x="747755" y="942186"/>
            <a:ext cx="3631726" cy="2834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7" t="3294" r="7351" b="7294"/>
          <a:stretch/>
        </p:blipFill>
        <p:spPr>
          <a:xfrm>
            <a:off x="4625418" y="929642"/>
            <a:ext cx="3625355" cy="28346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" t="3294" r="7232" b="7294"/>
          <a:stretch/>
        </p:blipFill>
        <p:spPr>
          <a:xfrm>
            <a:off x="8394254" y="929642"/>
            <a:ext cx="3635301" cy="28346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501" y="4107405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8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Thresold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70351435-02EB-4B62-830E-E71EE5710BC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7224" y="572725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>
                <a:solidFill>
                  <a:srgbClr val="00B050"/>
                </a:solidFill>
              </a:rPr>
              <a:t>%% Masking of alpha phase (</a:t>
            </a:r>
            <a:r>
              <a:rPr lang="en-US" dirty="0" err="1">
                <a:solidFill>
                  <a:srgbClr val="00B050"/>
                </a:solidFill>
              </a:rPr>
              <a:t>NaN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  <a:p>
            <a:r>
              <a:rPr lang="en-US" dirty="0" err="1"/>
              <a:t>Sa_NaN</a:t>
            </a:r>
            <a:r>
              <a:rPr lang="en-US" dirty="0"/>
              <a:t>=double(Sa);</a:t>
            </a:r>
          </a:p>
          <a:p>
            <a:r>
              <a:rPr lang="en-US" dirty="0" err="1" smtClean="0"/>
              <a:t>Sa_NaN</a:t>
            </a:r>
            <a:r>
              <a:rPr lang="en-US" dirty="0" smtClean="0"/>
              <a:t>(~H)=</a:t>
            </a:r>
            <a:r>
              <a:rPr lang="en-US" dirty="0" err="1"/>
              <a:t>NaN</a:t>
            </a:r>
            <a:r>
              <a:rPr lang="en-US" dirty="0"/>
              <a:t>;</a:t>
            </a:r>
          </a:p>
          <a:p>
            <a:r>
              <a:rPr lang="en-US" dirty="0"/>
              <a:t> </a:t>
            </a:r>
          </a:p>
          <a:p>
            <a:r>
              <a:rPr lang="en-US" dirty="0">
                <a:solidFill>
                  <a:srgbClr val="00B050"/>
                </a:solidFill>
              </a:rPr>
              <a:t>% threshold on remaining β and </a:t>
            </a:r>
            <a:r>
              <a:rPr lang="el-GR" dirty="0">
                <a:solidFill>
                  <a:srgbClr val="00B050"/>
                </a:solidFill>
              </a:rPr>
              <a:t>α</a:t>
            </a:r>
            <a:r>
              <a:rPr lang="en-US" dirty="0">
                <a:solidFill>
                  <a:srgbClr val="00B050"/>
                </a:solidFill>
              </a:rPr>
              <a:t>2</a:t>
            </a:r>
          </a:p>
          <a:p>
            <a:r>
              <a:rPr lang="en-US" dirty="0" err="1"/>
              <a:t>Sa_nonans</a:t>
            </a:r>
            <a:r>
              <a:rPr lang="en-US" dirty="0"/>
              <a:t>=</a:t>
            </a:r>
            <a:r>
              <a:rPr lang="en-US" dirty="0" err="1"/>
              <a:t>Sa_NaN</a:t>
            </a:r>
            <a:r>
              <a:rPr lang="en-US" dirty="0"/>
              <a:t>(~</a:t>
            </a:r>
            <a:r>
              <a:rPr lang="en-US" dirty="0" err="1"/>
              <a:t>isnan</a:t>
            </a:r>
            <a:r>
              <a:rPr lang="en-US" dirty="0"/>
              <a:t>(</a:t>
            </a:r>
            <a:r>
              <a:rPr lang="en-US" dirty="0" err="1"/>
              <a:t>Sa_NaN</a:t>
            </a:r>
            <a:r>
              <a:rPr lang="en-US" dirty="0"/>
              <a:t>(:)));</a:t>
            </a:r>
          </a:p>
          <a:p>
            <a:r>
              <a:rPr lang="en-US" dirty="0"/>
              <a:t>counts = </a:t>
            </a:r>
            <a:r>
              <a:rPr lang="en-US" dirty="0" err="1"/>
              <a:t>grscrep</a:t>
            </a:r>
            <a:r>
              <a:rPr lang="en-US" dirty="0"/>
              <a:t>(</a:t>
            </a:r>
            <a:r>
              <a:rPr lang="en-US" dirty="0" err="1"/>
              <a:t>Sa_nonans,size</a:t>
            </a:r>
            <a:r>
              <a:rPr lang="en-US" dirty="0"/>
              <a:t>(</a:t>
            </a:r>
            <a:r>
              <a:rPr lang="en-US" dirty="0" err="1"/>
              <a:t>Sa_nonans</a:t>
            </a:r>
            <a:r>
              <a:rPr lang="en-US" dirty="0"/>
              <a:t>),1);</a:t>
            </a:r>
          </a:p>
          <a:p>
            <a:r>
              <a:rPr lang="en-US" dirty="0"/>
              <a:t>t = </a:t>
            </a:r>
            <a:r>
              <a:rPr lang="en-US" dirty="0" err="1"/>
              <a:t>otsuthresh</a:t>
            </a:r>
            <a:r>
              <a:rPr lang="en-US" dirty="0"/>
              <a:t>(counts(2,:))*255;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Salpha1 = </a:t>
            </a:r>
            <a:r>
              <a:rPr lang="en-US" dirty="0" smtClean="0"/>
              <a:t>H==</a:t>
            </a:r>
            <a:r>
              <a:rPr lang="en-US" dirty="0"/>
              <a:t>0;</a:t>
            </a:r>
          </a:p>
          <a:p>
            <a:r>
              <a:rPr lang="en-US" dirty="0"/>
              <a:t>Salpha2 = </a:t>
            </a:r>
            <a:r>
              <a:rPr lang="en-US" dirty="0" err="1"/>
              <a:t>Sa_NaN</a:t>
            </a:r>
            <a:r>
              <a:rPr lang="en-US" dirty="0"/>
              <a:t>&lt;=t;</a:t>
            </a:r>
          </a:p>
          <a:p>
            <a:r>
              <a:rPr lang="en-US" dirty="0" err="1"/>
              <a:t>Sbeta</a:t>
            </a:r>
            <a:r>
              <a:rPr lang="en-US" dirty="0"/>
              <a:t> = </a:t>
            </a:r>
            <a:r>
              <a:rPr lang="en-US" dirty="0" err="1"/>
              <a:t>Sa_NaN</a:t>
            </a:r>
            <a:r>
              <a:rPr lang="en-US" dirty="0"/>
              <a:t>&gt;t;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>
                <a:solidFill>
                  <a:srgbClr val="00B050"/>
                </a:solidFill>
              </a:rPr>
              <a:t>%% Remove small </a:t>
            </a:r>
            <a:r>
              <a:rPr lang="el-GR" dirty="0" smtClean="0">
                <a:solidFill>
                  <a:srgbClr val="00B050"/>
                </a:solidFill>
              </a:rPr>
              <a:t>α</a:t>
            </a:r>
            <a:r>
              <a:rPr lang="en-US" dirty="0" smtClean="0">
                <a:solidFill>
                  <a:srgbClr val="00B050"/>
                </a:solidFill>
              </a:rPr>
              <a:t>2 and </a:t>
            </a:r>
            <a:r>
              <a:rPr lang="el-GR" dirty="0" smtClean="0">
                <a:solidFill>
                  <a:srgbClr val="00B050"/>
                </a:solidFill>
              </a:rPr>
              <a:t>β</a:t>
            </a:r>
            <a:r>
              <a:rPr lang="en-US" dirty="0" smtClean="0">
                <a:solidFill>
                  <a:srgbClr val="00B050"/>
                </a:solidFill>
              </a:rPr>
              <a:t> dot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 err="1"/>
              <a:t>SbetaN</a:t>
            </a:r>
            <a:r>
              <a:rPr lang="en-US" dirty="0"/>
              <a:t> = ~</a:t>
            </a:r>
            <a:r>
              <a:rPr lang="en-US" dirty="0" err="1"/>
              <a:t>bwareaopen</a:t>
            </a:r>
            <a:r>
              <a:rPr lang="en-US" dirty="0"/>
              <a:t>(~</a:t>
            </a:r>
            <a:r>
              <a:rPr lang="en-US" dirty="0" smtClean="0"/>
              <a:t>Sbeta,10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 err="1" smtClean="0"/>
              <a:t>SbetaN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bwareaopen</a:t>
            </a:r>
            <a:r>
              <a:rPr lang="en-US" dirty="0" smtClean="0"/>
              <a:t>(SbetaN,10</a:t>
            </a:r>
            <a:r>
              <a:rPr lang="en-US" dirty="0"/>
              <a:t>);</a:t>
            </a:r>
          </a:p>
          <a:p>
            <a:r>
              <a:rPr lang="en-US" dirty="0"/>
              <a:t> </a:t>
            </a:r>
          </a:p>
          <a:p>
            <a:r>
              <a:rPr lang="en-US" dirty="0">
                <a:solidFill>
                  <a:srgbClr val="00B050"/>
                </a:solidFill>
              </a:rPr>
              <a:t>% delete alpha 2 that are now beta</a:t>
            </a:r>
          </a:p>
          <a:p>
            <a:r>
              <a:rPr lang="en-US" dirty="0"/>
              <a:t>Salpha2N = ~(Salpha1 + </a:t>
            </a:r>
            <a:r>
              <a:rPr lang="en-US" dirty="0" err="1"/>
              <a:t>SbetaN</a:t>
            </a:r>
            <a:r>
              <a:rPr lang="en-US" dirty="0"/>
              <a:t> </a:t>
            </a:r>
            <a:r>
              <a:rPr lang="en-US" dirty="0" smtClean="0"/>
              <a:t>);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142155" y="4534071"/>
            <a:ext cx="719686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%% Save three phases as a tiff file</a:t>
            </a:r>
          </a:p>
          <a:p>
            <a:r>
              <a:rPr lang="en-US" dirty="0" err="1" smtClean="0"/>
              <a:t>SFinalSegN</a:t>
            </a:r>
            <a:r>
              <a:rPr lang="en-US" dirty="0" smtClean="0"/>
              <a:t> </a:t>
            </a:r>
            <a:r>
              <a:rPr lang="en-US" dirty="0"/>
              <a:t>=zeros(h,w,3);</a:t>
            </a:r>
          </a:p>
          <a:p>
            <a:r>
              <a:rPr lang="en-US" dirty="0" err="1"/>
              <a:t>SFinalSegN</a:t>
            </a:r>
            <a:r>
              <a:rPr lang="en-US" dirty="0"/>
              <a:t>(:,:,1)=Salpha2N;</a:t>
            </a:r>
          </a:p>
          <a:p>
            <a:r>
              <a:rPr lang="en-US" dirty="0" err="1"/>
              <a:t>SFinalSegN</a:t>
            </a:r>
            <a:r>
              <a:rPr lang="en-US" dirty="0"/>
              <a:t>(:,:,2)=</a:t>
            </a:r>
            <a:r>
              <a:rPr lang="en-US" dirty="0" smtClean="0"/>
              <a:t>Salpha1;</a:t>
            </a:r>
            <a:endParaRPr lang="en-US" dirty="0"/>
          </a:p>
          <a:p>
            <a:r>
              <a:rPr lang="en-US" dirty="0" err="1"/>
              <a:t>SFinalSegN</a:t>
            </a:r>
            <a:r>
              <a:rPr lang="en-US" dirty="0"/>
              <a:t>(:,:,3)=</a:t>
            </a:r>
            <a:r>
              <a:rPr lang="en-US" dirty="0" err="1"/>
              <a:t>SbetaN</a:t>
            </a:r>
            <a:r>
              <a:rPr lang="en-US" dirty="0" smtClean="0"/>
              <a:t>;</a:t>
            </a:r>
          </a:p>
          <a:p>
            <a:r>
              <a:rPr lang="en-US" dirty="0" err="1"/>
              <a:t>imwrite</a:t>
            </a:r>
            <a:r>
              <a:rPr lang="en-US" dirty="0"/>
              <a:t>(</a:t>
            </a:r>
            <a:r>
              <a:rPr lang="en-US" dirty="0" err="1"/>
              <a:t>SFinalSegN,sprintf</a:t>
            </a:r>
            <a:r>
              <a:rPr lang="en-US" dirty="0"/>
              <a:t>(</a:t>
            </a:r>
            <a:r>
              <a:rPr lang="en-US" dirty="0">
                <a:solidFill>
                  <a:srgbClr val="7030A0"/>
                </a:solidFill>
              </a:rPr>
              <a:t>'%</a:t>
            </a:r>
            <a:r>
              <a:rPr lang="en-US" dirty="0" err="1">
                <a:solidFill>
                  <a:srgbClr val="7030A0"/>
                </a:solidFill>
              </a:rPr>
              <a:t>s_Segmented</a:t>
            </a:r>
            <a:r>
              <a:rPr lang="en-US" dirty="0">
                <a:solidFill>
                  <a:srgbClr val="7030A0"/>
                </a:solidFill>
              </a:rPr>
              <a:t>(shap8)_</a:t>
            </a:r>
            <a:r>
              <a:rPr lang="en-US" dirty="0" smtClean="0">
                <a:solidFill>
                  <a:srgbClr val="7030A0"/>
                </a:solidFill>
              </a:rPr>
              <a:t>NoNaNs.</a:t>
            </a:r>
            <a:r>
              <a:rPr lang="en-US" dirty="0" err="1" smtClean="0">
                <a:solidFill>
                  <a:srgbClr val="7030A0"/>
                </a:solidFill>
              </a:rPr>
              <a:t>tif</a:t>
            </a:r>
            <a:r>
              <a:rPr lang="en-US" dirty="0" smtClean="0">
                <a:solidFill>
                  <a:srgbClr val="7030A0"/>
                </a:solidFill>
              </a:rPr>
              <a:t>'</a:t>
            </a:r>
            <a:r>
              <a:rPr lang="en-US" dirty="0" smtClean="0"/>
              <a:t>,</a:t>
            </a:r>
            <a:r>
              <a:rPr lang="en-US" dirty="0" err="1" smtClean="0"/>
              <a:t>fname</a:t>
            </a:r>
            <a:r>
              <a:rPr lang="en-US" dirty="0"/>
              <a:t>));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518288" y="3152723"/>
            <a:ext cx="1870832" cy="6669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740594" y="3915784"/>
            <a:ext cx="3596121" cy="7850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4" t="10060" r="27365" b="20603"/>
          <a:stretch/>
        </p:blipFill>
        <p:spPr>
          <a:xfrm>
            <a:off x="7361331" y="918386"/>
            <a:ext cx="1914111" cy="2834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2" t="9345" r="27013" b="20960"/>
          <a:stretch/>
        </p:blipFill>
        <p:spPr>
          <a:xfrm>
            <a:off x="5142155" y="918386"/>
            <a:ext cx="1933370" cy="28346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23" t="42318" b="43479"/>
          <a:stretch/>
        </p:blipFill>
        <p:spPr>
          <a:xfrm>
            <a:off x="9561248" y="918386"/>
            <a:ext cx="1833464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5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Title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70351435-02EB-4B62-830E-E71EE5710BC5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30168"/>
              </p:ext>
            </p:extLst>
          </p:nvPr>
        </p:nvGraphicFramePr>
        <p:xfrm>
          <a:off x="106680" y="1201681"/>
          <a:ext cx="2152021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6255">
                  <a:extLst>
                    <a:ext uri="{9D8B030D-6E8A-4147-A177-3AD203B41FA5}">
                      <a16:colId xmlns:a16="http://schemas.microsoft.com/office/drawing/2014/main" val="1194272405"/>
                    </a:ext>
                  </a:extLst>
                </a:gridCol>
                <a:gridCol w="1075766">
                  <a:extLst>
                    <a:ext uri="{9D8B030D-6E8A-4147-A177-3AD203B41FA5}">
                      <a16:colId xmlns:a16="http://schemas.microsoft.com/office/drawing/2014/main" val="155385988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Volume</a:t>
                      </a:r>
                      <a:r>
                        <a:rPr lang="en-US" baseline="0" dirty="0" smtClean="0"/>
                        <a:t> fraction (%)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479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63.55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556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β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19.75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627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α</a:t>
                      </a:r>
                      <a:r>
                        <a:rPr lang="en-US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16.71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53614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252" y="824113"/>
            <a:ext cx="702259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45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</TotalTime>
  <Words>370</Words>
  <Application>Microsoft Office PowerPoint</Application>
  <PresentationFormat>Widescreen</PresentationFormat>
  <Paragraphs>91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LECLERC, NICOLAS P</dc:creator>
  <cp:lastModifiedBy>NICOLAS LECLERC</cp:lastModifiedBy>
  <cp:revision>49</cp:revision>
  <dcterms:created xsi:type="dcterms:W3CDTF">2018-09-15T18:50:19Z</dcterms:created>
  <dcterms:modified xsi:type="dcterms:W3CDTF">2018-10-09T08:02:22Z</dcterms:modified>
</cp:coreProperties>
</file>